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8" r:id="rId3"/>
    <p:sldId id="259" r:id="rId4"/>
    <p:sldId id="260" r:id="rId5"/>
    <p:sldId id="264" r:id="rId6"/>
    <p:sldId id="265" r:id="rId7"/>
    <p:sldId id="266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838-B00A-4CF2-B326-8634EE8A49D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0769D-103F-4FDD-B198-4A8ECE06A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1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75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5C21F-68E8-4A22-BBF5-9CD63F183B3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758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14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884396">
              <a:defRPr/>
            </a:pPr>
            <a:fld id="{6369A2F0-2DC2-456E-A14F-0CC56BE30A91}" type="slidenum">
              <a:rPr lang="en-US" sz="5200">
                <a:solidFill>
                  <a:prstClr val="black"/>
                </a:solidFill>
                <a:latin typeface="Calibri" panose="020F0502020204030204"/>
              </a:rPr>
              <a:pPr defTabSz="1884396">
                <a:defRPr/>
              </a:pPr>
              <a:t>4</a:t>
            </a:fld>
            <a:endParaRPr lang="en-US" sz="5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725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FC1B-67C5-43AE-8AD9-794F111A46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1F8-D9EF-40D2-AEB4-76352342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FC1B-67C5-43AE-8AD9-794F111A46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1F8-D9EF-40D2-AEB4-76352342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0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FC1B-67C5-43AE-8AD9-794F111A46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1F8-D9EF-40D2-AEB4-76352342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71730" y="40348"/>
            <a:ext cx="12048542" cy="677730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0" b="5150"/>
          <a:stretch/>
        </p:blipFill>
        <p:spPr>
          <a:xfrm>
            <a:off x="3763476" y="111285"/>
            <a:ext cx="7412524" cy="665355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61046" y="0"/>
            <a:ext cx="6394405" cy="4646131"/>
          </a:xfrm>
          <a:prstGeom prst="rect">
            <a:avLst/>
          </a:prstGeom>
        </p:spPr>
      </p:pic>
      <p:sp>
        <p:nvSpPr>
          <p:cNvPr id="20" name="Round Same Side Corner Rectangle 19"/>
          <p:cNvSpPr/>
          <p:nvPr userDrawn="1"/>
        </p:nvSpPr>
        <p:spPr>
          <a:xfrm rot="10800000">
            <a:off x="580462" y="4423467"/>
            <a:ext cx="5552902" cy="148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671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2" y="6118412"/>
            <a:ext cx="1939636" cy="348279"/>
          </a:xfrm>
          <a:prstGeom prst="rect">
            <a:avLst/>
          </a:prstGeom>
        </p:spPr>
      </p:pic>
      <p:pic>
        <p:nvPicPr>
          <p:cNvPr id="5" name="DraftTitle" descr="F:\Shetty\draft stamp garamond.wmf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258" y="918883"/>
            <a:ext cx="238606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meTitle" hidden="1"/>
          <p:cNvSpPr>
            <a:spLocks noChangeArrowheads="1"/>
          </p:cNvSpPr>
          <p:nvPr/>
        </p:nvSpPr>
        <p:spPr bwMode="gray">
          <a:xfrm>
            <a:off x="8497454" y="6355136"/>
            <a:ext cx="3140364" cy="30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4972BB23-F6F4-3749-A4F6-62B4C38A1044}" type="datetime9">
              <a:rPr lang="en-US" sz="794">
                <a:solidFill>
                  <a:srgbClr val="8F8F8F"/>
                </a:solidFill>
              </a:rPr>
              <a:pPr algn="r"/>
              <a:t>9/30/2020 4:31:15 PM</a:t>
            </a:fld>
            <a:endParaRPr lang="en-US" sz="794" dirty="0">
              <a:solidFill>
                <a:srgbClr val="8F8F8F"/>
              </a:solidFill>
            </a:endParaRPr>
          </a:p>
        </p:txBody>
      </p:sp>
      <p:pic>
        <p:nvPicPr>
          <p:cNvPr id="7" name="DraftTitle" descr="F:\Shetty\draft stamp garamond.wmf" hidden="1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258" y="918883"/>
            <a:ext cx="238606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831273" y="3563471"/>
            <a:ext cx="5080000" cy="672353"/>
          </a:xfrm>
        </p:spPr>
        <p:txBody>
          <a:bodyPr anchor="t"/>
          <a:lstStyle>
            <a:lvl1pPr>
              <a:defRPr sz="105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0038" y="2689412"/>
            <a:ext cx="5081236" cy="80682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588" b="0" cap="none">
                <a:solidFill>
                  <a:srgbClr val="46712B"/>
                </a:solidFill>
              </a:defRPr>
            </a:lvl1pPr>
            <a:lvl2pPr marL="403433" indent="0">
              <a:buNone/>
              <a:defRPr sz="1588"/>
            </a:lvl2pPr>
            <a:lvl3pPr marL="806867" indent="0">
              <a:buNone/>
              <a:defRPr sz="1412"/>
            </a:lvl3pPr>
            <a:lvl4pPr marL="1210300" indent="0">
              <a:buNone/>
              <a:defRPr sz="1235"/>
            </a:lvl4pPr>
            <a:lvl5pPr marL="1613733" indent="0">
              <a:buNone/>
              <a:defRPr sz="1235"/>
            </a:lvl5pPr>
            <a:lvl6pPr marL="2017166" indent="0">
              <a:buNone/>
              <a:defRPr sz="1235"/>
            </a:lvl6pPr>
            <a:lvl7pPr marL="2420600" indent="0">
              <a:buNone/>
              <a:defRPr sz="1235"/>
            </a:lvl7pPr>
            <a:lvl8pPr marL="2824033" indent="0">
              <a:buNone/>
              <a:defRPr sz="1235"/>
            </a:lvl8pPr>
            <a:lvl9pPr marL="3227466" indent="0">
              <a:buNone/>
              <a:defRPr sz="123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882909" y="201711"/>
            <a:ext cx="1754909" cy="108619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706" b="0" dirty="0">
                <a:solidFill>
                  <a:schemeClr val="bg1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96154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0AA10C-2C1D-4B6A-8EAD-4749F012C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00" y="762000"/>
            <a:ext cx="5791201" cy="594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1066801"/>
            <a:ext cx="5486399" cy="112395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BFBA15-DAE3-477C-BCA1-A76D620C8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2552701"/>
            <a:ext cx="5486400" cy="384810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1CBBCD-564F-43A8-B4A5-0C849D3C7B4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PEOPLE     INNOVATION     EXCELLENCE     GROWTH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00B8B-DBC8-40B3-9014-4AA628726D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4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FC1B-67C5-43AE-8AD9-794F111A46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1F8-D9EF-40D2-AEB4-76352342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4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FC1B-67C5-43AE-8AD9-794F111A46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1F8-D9EF-40D2-AEB4-76352342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7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FC1B-67C5-43AE-8AD9-794F111A46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1F8-D9EF-40D2-AEB4-76352342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6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FC1B-67C5-43AE-8AD9-794F111A46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1F8-D9EF-40D2-AEB4-76352342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0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FC1B-67C5-43AE-8AD9-794F111A46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1F8-D9EF-40D2-AEB4-76352342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8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FC1B-67C5-43AE-8AD9-794F111A46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1F8-D9EF-40D2-AEB4-76352342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0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FC1B-67C5-43AE-8AD9-794F111A46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1F8-D9EF-40D2-AEB4-76352342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3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FC1B-67C5-43AE-8AD9-794F111A46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81F8-D9EF-40D2-AEB4-76352342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1FC1B-67C5-43AE-8AD9-794F111A46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281F8-D9EF-40D2-AEB4-76352342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8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fp.com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Ricardo.Carlos@stantec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mailto:Anita@theedgeadvisorygroup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8441"/>
            <a:ext cx="12192000" cy="30984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313" t="2336" r="20714"/>
          <a:stretch/>
        </p:blipFill>
        <p:spPr>
          <a:xfrm rot="20642306">
            <a:off x="866087" y="3333927"/>
            <a:ext cx="2083117" cy="330129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91" y="1819647"/>
            <a:ext cx="1140392" cy="1164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662" t="12169" r="15422" b="1"/>
          <a:stretch/>
        </p:blipFill>
        <p:spPr>
          <a:xfrm>
            <a:off x="2747346" y="3389121"/>
            <a:ext cx="2135889" cy="272213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7397" y="3272860"/>
            <a:ext cx="4333920" cy="33120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9967" y="2198735"/>
            <a:ext cx="379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Bottle and Canvas Tote provided by </a:t>
            </a:r>
            <a:r>
              <a:rPr lang="en-US" dirty="0" err="1"/>
              <a:t>Siete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34301" y="2039773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(2) $100 American Express Gift Cards provided by NFP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219" y="2039773"/>
            <a:ext cx="1409700" cy="361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0524" y="391066"/>
            <a:ext cx="9963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Two lucky winners will each receive a </a:t>
            </a:r>
            <a:r>
              <a:rPr lang="en-US" sz="2400" b="1" dirty="0">
                <a:solidFill>
                  <a:srgbClr val="FF0000"/>
                </a:solidFill>
              </a:rPr>
              <a:t>water bottle and tote </a:t>
            </a:r>
            <a:r>
              <a:rPr lang="en-US" sz="2400" dirty="0"/>
              <a:t>provided by </a:t>
            </a:r>
            <a:r>
              <a:rPr lang="en-US" sz="2400" dirty="0" err="1"/>
              <a:t>Siete</a:t>
            </a:r>
            <a:r>
              <a:rPr lang="en-US" sz="2400" dirty="0"/>
              <a:t> and a </a:t>
            </a:r>
            <a:r>
              <a:rPr lang="en-US" sz="2400" b="1" dirty="0">
                <a:solidFill>
                  <a:srgbClr val="FF0000"/>
                </a:solidFill>
              </a:rPr>
              <a:t>$100 American Express gift card </a:t>
            </a:r>
            <a:r>
              <a:rPr lang="en-US" sz="2400" dirty="0"/>
              <a:t>provided by NFP.</a:t>
            </a:r>
          </a:p>
        </p:txBody>
      </p:sp>
    </p:spTree>
    <p:extLst>
      <p:ext uri="{BB962C8B-B14F-4D97-AF65-F5344CB8AC3E}">
        <p14:creationId xmlns:p14="http://schemas.microsoft.com/office/powerpoint/2010/main" val="425487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0137" y="702654"/>
            <a:ext cx="184731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88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398119" y="964273"/>
            <a:ext cx="3746197" cy="3026216"/>
          </a:xfrm>
        </p:spPr>
        <p:txBody>
          <a:bodyPr/>
          <a:lstStyle/>
          <a:p>
            <a:pPr algn="ctr">
              <a:spcBef>
                <a:spcPts val="529"/>
              </a:spcBef>
            </a:pPr>
            <a:endParaRPr lang="en-US" kern="1200" dirty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529"/>
              </a:spcBef>
            </a:pPr>
            <a:endParaRPr lang="en-US" kern="1200" dirty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529"/>
              </a:spcBef>
            </a:pPr>
            <a:endParaRPr lang="en-US" kern="1200" dirty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529"/>
              </a:spcBef>
            </a:pPr>
            <a:r>
              <a:rPr lang="en-US" kern="12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holding Austin together, while driving us forward. We are honored to sponsor this event. </a:t>
            </a:r>
          </a:p>
          <a:p>
            <a:pPr algn="ctr">
              <a:spcBef>
                <a:spcPts val="529"/>
              </a:spcBef>
            </a:pPr>
            <a:endParaRPr lang="en-US" sz="971" dirty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529"/>
              </a:spcBef>
            </a:pPr>
            <a:r>
              <a:rPr lang="en-US" i="1" kern="12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Greatly appreciating you</a:t>
            </a:r>
            <a:r>
              <a:rPr lang="en-US" kern="12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spcBef>
                <a:spcPts val="529"/>
              </a:spcBef>
            </a:pPr>
            <a:r>
              <a:rPr lang="en-US" kern="12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Friends at NFP  </a:t>
            </a:r>
          </a:p>
          <a:p>
            <a:pPr algn="ctr"/>
            <a:endParaRPr lang="en-US" sz="1235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35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kern="1200" dirty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ate Placeholder 17"/>
          <p:cNvSpPr txBox="1">
            <a:spLocks/>
          </p:cNvSpPr>
          <p:nvPr/>
        </p:nvSpPr>
        <p:spPr bwMode="auto">
          <a:xfrm>
            <a:off x="2262689" y="157163"/>
            <a:ext cx="2017059" cy="1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eaLnBrk="0" hangingPunct="0"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94" dirty="0">
                <a:solidFill>
                  <a:schemeClr val="accent1"/>
                </a:solidFill>
                <a:latin typeface="Arial"/>
                <a:cs typeface="Arial"/>
              </a:rPr>
              <a:t>AHRMA 9-30-20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3376" y="6054516"/>
            <a:ext cx="3284810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88" b="1" dirty="0">
                <a:solidFill>
                  <a:srgbClr val="3C4652"/>
                </a:solidFill>
              </a:rPr>
              <a:t>Engage us via NFPCSTexas@nfp.com.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0368" y="3058646"/>
            <a:ext cx="4924425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8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Benefits | Property &amp; Casualty | Individual Solutions</a:t>
            </a:r>
          </a:p>
          <a:p>
            <a:pPr algn="ctr"/>
            <a:endParaRPr lang="en-US" sz="529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88" b="1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www.nfp.com</a:t>
            </a:r>
            <a:endParaRPr lang="en-US" sz="1588" b="1" dirty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9" dirty="0"/>
          </a:p>
        </p:txBody>
      </p:sp>
    </p:spTree>
    <p:extLst>
      <p:ext uri="{BB962C8B-B14F-4D97-AF65-F5344CB8AC3E}">
        <p14:creationId xmlns:p14="http://schemas.microsoft.com/office/powerpoint/2010/main" val="211119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11339D2-E574-4BD1-A132-5D708DC143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7958" y="762000"/>
            <a:ext cx="5260085" cy="5943600"/>
          </a:xfrm>
          <a:prstGeom prst="rect">
            <a:avLst/>
          </a:prstGeom>
          <a:noFill/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86A20BD-0E26-4E02-BC65-68226EF6185B}"/>
              </a:ext>
            </a:extLst>
          </p:cNvPr>
          <p:cNvSpPr txBox="1">
            <a:spLocks/>
          </p:cNvSpPr>
          <p:nvPr/>
        </p:nvSpPr>
        <p:spPr>
          <a:xfrm>
            <a:off x="6248400" y="1168337"/>
            <a:ext cx="5486399" cy="6732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3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2020 Strategic Plan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49A1D8-D164-49D4-BE7B-92C9CF5AD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2514600"/>
            <a:ext cx="5486400" cy="3848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kern="1200" dirty="0">
                <a:latin typeface="+mn-lt"/>
                <a:ea typeface="+mn-ea"/>
                <a:cs typeface="+mn-cs"/>
              </a:rPr>
              <a:t>Our goal: to better serve clients by achieving the objectives laid out in four value creators</a:t>
            </a:r>
          </a:p>
          <a:p>
            <a:pPr>
              <a:lnSpc>
                <a:spcPct val="90000"/>
              </a:lnSpc>
            </a:pPr>
            <a:endParaRPr lang="en-US" b="1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i="1" kern="1200" dirty="0">
                <a:latin typeface="+mn-lt"/>
                <a:ea typeface="+mn-ea"/>
                <a:cs typeface="+mn-cs"/>
              </a:rPr>
              <a:t>Clients are at the core of our value creators. We need to always ask ourselves “</a:t>
            </a:r>
            <a:r>
              <a:rPr lang="en-US" b="1" i="1" kern="1200" dirty="0">
                <a:latin typeface="+mn-lt"/>
                <a:ea typeface="+mn-ea"/>
                <a:cs typeface="+mn-cs"/>
              </a:rPr>
              <a:t>how are we adding value for our clients?</a:t>
            </a:r>
            <a:r>
              <a:rPr lang="en-US" i="1" kern="1200" dirty="0">
                <a:latin typeface="+mn-lt"/>
                <a:ea typeface="+mn-ea"/>
                <a:cs typeface="+mn-cs"/>
              </a:rPr>
              <a:t>”</a:t>
            </a:r>
          </a:p>
          <a:p>
            <a:pPr>
              <a:lnSpc>
                <a:spcPct val="90000"/>
              </a:lnSpc>
            </a:pPr>
            <a:endParaRPr lang="en-US" b="1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How does I&amp;D enable the plan? 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CF34579-E74D-414F-BF68-99C52F61FE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66800" y="152400"/>
            <a:ext cx="10058400" cy="30479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PEOPLE     INNOVATION     EXCELLENCE     GROWTH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CB94A-85A2-4540-A6F0-23D0E1AC2C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34801" y="152401"/>
            <a:ext cx="304799" cy="3047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01415F-5F32-4771-AE74-55868ADB41C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572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84A4C-9BFC-46A3-849E-9A1D112D89A6}"/>
              </a:ext>
            </a:extLst>
          </p:cNvPr>
          <p:cNvSpPr txBox="1"/>
          <p:nvPr/>
        </p:nvSpPr>
        <p:spPr>
          <a:xfrm>
            <a:off x="0" y="2972016"/>
            <a:ext cx="1219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2015	2016	2017	2018	2019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C75E04-6474-4C64-BA44-885B06D242D7}"/>
              </a:ext>
            </a:extLst>
          </p:cNvPr>
          <p:cNvSpPr txBox="1"/>
          <p:nvPr/>
        </p:nvSpPr>
        <p:spPr>
          <a:xfrm>
            <a:off x="-235620" y="4416875"/>
            <a:ext cx="1999622" cy="103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896F85-40DD-40B9-BCFB-7EEDED9052A3}"/>
              </a:ext>
            </a:extLst>
          </p:cNvPr>
          <p:cNvSpPr txBox="1"/>
          <p:nvPr/>
        </p:nvSpPr>
        <p:spPr>
          <a:xfrm>
            <a:off x="1946031" y="691093"/>
            <a:ext cx="199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FE5C869-F1E8-48B0-81C3-D835976196C5}"/>
              </a:ext>
            </a:extLst>
          </p:cNvPr>
          <p:cNvSpPr/>
          <p:nvPr/>
        </p:nvSpPr>
        <p:spPr>
          <a:xfrm>
            <a:off x="9798935" y="1347499"/>
            <a:ext cx="2326717" cy="5786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 Justice and Anti-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Racis</a:t>
            </a:r>
            <a:r>
              <a:rPr lang="en-US" sz="1000" dirty="0">
                <a:solidFill>
                  <a:srgbClr val="222222"/>
                </a:solidFill>
                <a:latin typeface="Arial"/>
              </a:rPr>
              <a:t>m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6C055C1B-4CD1-4F44-B89C-753BA989FD02}"/>
              </a:ext>
            </a:extLst>
          </p:cNvPr>
          <p:cNvSpPr txBox="1">
            <a:spLocks/>
          </p:cNvSpPr>
          <p:nvPr/>
        </p:nvSpPr>
        <p:spPr>
          <a:xfrm>
            <a:off x="222396" y="227845"/>
            <a:ext cx="1984341" cy="8402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ED7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Stantec’s Journey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77D01D-E496-437B-AF13-B1AE2820BA02}"/>
              </a:ext>
            </a:extLst>
          </p:cNvPr>
          <p:cNvGrpSpPr/>
          <p:nvPr/>
        </p:nvGrpSpPr>
        <p:grpSpPr>
          <a:xfrm>
            <a:off x="2169996" y="1938657"/>
            <a:ext cx="2507124" cy="1009858"/>
            <a:chOff x="7300193" y="4512837"/>
            <a:chExt cx="1724966" cy="109931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5F0D54C-8E56-452D-86AF-9F200D9FC1D0}"/>
                </a:ext>
              </a:extLst>
            </p:cNvPr>
            <p:cNvSpPr/>
            <p:nvPr/>
          </p:nvSpPr>
          <p:spPr>
            <a:xfrm>
              <a:off x="7300193" y="4512837"/>
              <a:ext cx="1724966" cy="79285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13E3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ERG Framework, starting with Women@Stantec</a:t>
              </a:r>
            </a:p>
          </p:txBody>
        </p:sp>
        <p:sp>
          <p:nvSpPr>
            <p:cNvPr id="8" name="Flowchart: Merge 7">
              <a:extLst>
                <a:ext uri="{FF2B5EF4-FFF2-40B4-BE49-F238E27FC236}">
                  <a16:creationId xmlns:a16="http://schemas.microsoft.com/office/drawing/2014/main" id="{6D51CC94-50B5-46B1-A0B1-DD720FDC9F40}"/>
                </a:ext>
              </a:extLst>
            </p:cNvPr>
            <p:cNvSpPr/>
            <p:nvPr/>
          </p:nvSpPr>
          <p:spPr>
            <a:xfrm>
              <a:off x="8007705" y="5339016"/>
              <a:ext cx="435637" cy="273132"/>
            </a:xfrm>
            <a:prstGeom prst="flowChartMerg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B093BA-501B-49D6-88A9-4C475C7F679F}"/>
              </a:ext>
            </a:extLst>
          </p:cNvPr>
          <p:cNvGrpSpPr/>
          <p:nvPr/>
        </p:nvGrpSpPr>
        <p:grpSpPr>
          <a:xfrm>
            <a:off x="9798936" y="1944189"/>
            <a:ext cx="2341528" cy="1068877"/>
            <a:chOff x="5498547" y="1403295"/>
            <a:chExt cx="1395687" cy="922703"/>
          </a:xfrm>
        </p:grpSpPr>
        <p:sp>
          <p:nvSpPr>
            <p:cNvPr id="42" name="Flowchart: Merge 41">
              <a:extLst>
                <a:ext uri="{FF2B5EF4-FFF2-40B4-BE49-F238E27FC236}">
                  <a16:creationId xmlns:a16="http://schemas.microsoft.com/office/drawing/2014/main" id="{0FABD559-B7B0-494E-96B9-401C574EA7A9}"/>
                </a:ext>
              </a:extLst>
            </p:cNvPr>
            <p:cNvSpPr/>
            <p:nvPr/>
          </p:nvSpPr>
          <p:spPr>
            <a:xfrm>
              <a:off x="5993344" y="2052866"/>
              <a:ext cx="435637" cy="273132"/>
            </a:xfrm>
            <a:prstGeom prst="flowChartMerg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EC464FFA-E499-4D44-A7CF-074AE62AC214}"/>
                </a:ext>
              </a:extLst>
            </p:cNvPr>
            <p:cNvSpPr/>
            <p:nvPr/>
          </p:nvSpPr>
          <p:spPr>
            <a:xfrm>
              <a:off x="5498547" y="1403295"/>
              <a:ext cx="1395687" cy="64633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rgbClr val="413E3D"/>
                  </a:solidFill>
                  <a:latin typeface="Arial"/>
                </a:rPr>
                <a:t>Unconscious Bias Training        virtual delivery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3E3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3E3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DEB29FB-FE75-45FD-A502-3CA95F31AFE3}"/>
              </a:ext>
            </a:extLst>
          </p:cNvPr>
          <p:cNvSpPr/>
          <p:nvPr/>
        </p:nvSpPr>
        <p:spPr>
          <a:xfrm>
            <a:off x="2169990" y="1380270"/>
            <a:ext cx="2523886" cy="6009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413E3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Unconscious Bias Training as part of Senior Leadership Summit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21FB60-6A48-44C5-8FE8-E2FD1F3A4084}"/>
              </a:ext>
            </a:extLst>
          </p:cNvPr>
          <p:cNvGrpSpPr/>
          <p:nvPr/>
        </p:nvGrpSpPr>
        <p:grpSpPr>
          <a:xfrm>
            <a:off x="8172723" y="3641847"/>
            <a:ext cx="3022805" cy="1466495"/>
            <a:chOff x="9081577" y="3644535"/>
            <a:chExt cx="2195272" cy="9053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85BC610-1CE7-4E3E-98A0-F3557B36346B}"/>
                </a:ext>
              </a:extLst>
            </p:cNvPr>
            <p:cNvGrpSpPr/>
            <p:nvPr/>
          </p:nvGrpSpPr>
          <p:grpSpPr>
            <a:xfrm>
              <a:off x="9081580" y="3644535"/>
              <a:ext cx="2195269" cy="527182"/>
              <a:chOff x="9081580" y="3644535"/>
              <a:chExt cx="2195269" cy="527182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2982703-4B66-4AD5-9C57-C6BC21BAA7EB}"/>
                  </a:ext>
                </a:extLst>
              </p:cNvPr>
              <p:cNvSpPr/>
              <p:nvPr/>
            </p:nvSpPr>
            <p:spPr>
              <a:xfrm>
                <a:off x="9081580" y="3849953"/>
                <a:ext cx="2195269" cy="32176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Expansion of I&amp;D Councils and Unconscious Bias beyond North America</a:t>
                </a:r>
              </a:p>
            </p:txBody>
          </p:sp>
          <p:sp>
            <p:nvSpPr>
              <p:cNvPr id="54" name="Flowchart: Merge 53">
                <a:extLst>
                  <a:ext uri="{FF2B5EF4-FFF2-40B4-BE49-F238E27FC236}">
                    <a16:creationId xmlns:a16="http://schemas.microsoft.com/office/drawing/2014/main" id="{1A046CB6-9073-46F0-ACCE-73CFEC9CA73F}"/>
                  </a:ext>
                </a:extLst>
              </p:cNvPr>
              <p:cNvSpPr/>
              <p:nvPr/>
            </p:nvSpPr>
            <p:spPr>
              <a:xfrm rot="10800000">
                <a:off x="9453504" y="3644535"/>
                <a:ext cx="435637" cy="175770"/>
              </a:xfrm>
              <a:prstGeom prst="flowChartMerg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D8315FB-FBF7-4B1B-B401-32121E9F0B4D}"/>
                </a:ext>
              </a:extLst>
            </p:cNvPr>
            <p:cNvSpPr/>
            <p:nvPr/>
          </p:nvSpPr>
          <p:spPr>
            <a:xfrm>
              <a:off x="9081577" y="4171719"/>
              <a:ext cx="2195269" cy="3781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Female-focused advancement pilots, including SponsorHer@Stantec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3E3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2463E17-5C7E-4539-B5CB-F5C1811D17F3}"/>
              </a:ext>
            </a:extLst>
          </p:cNvPr>
          <p:cNvGrpSpPr/>
          <p:nvPr/>
        </p:nvGrpSpPr>
        <p:grpSpPr>
          <a:xfrm>
            <a:off x="5472332" y="2080802"/>
            <a:ext cx="3070132" cy="891213"/>
            <a:chOff x="7527681" y="4397953"/>
            <a:chExt cx="1395687" cy="891213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94123394-9286-4A1C-B398-7E4DAE1DA01D}"/>
                </a:ext>
              </a:extLst>
            </p:cNvPr>
            <p:cNvSpPr/>
            <p:nvPr/>
          </p:nvSpPr>
          <p:spPr>
            <a:xfrm>
              <a:off x="7527681" y="4397953"/>
              <a:ext cx="1395687" cy="61802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13E3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Leadership Summit closes with </a:t>
              </a:r>
              <a:r>
                <a:rPr lang="en-US" sz="1000" dirty="0">
                  <a:solidFill>
                    <a:srgbClr val="413E3D"/>
                  </a:solidFill>
                  <a:latin typeface="Arial"/>
                </a:rPr>
                <a:t>two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13E3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personal inclusion stories</a:t>
              </a:r>
            </a:p>
          </p:txBody>
        </p:sp>
        <p:sp>
          <p:nvSpPr>
            <p:cNvPr id="62" name="Flowchart: Merge 61">
              <a:extLst>
                <a:ext uri="{FF2B5EF4-FFF2-40B4-BE49-F238E27FC236}">
                  <a16:creationId xmlns:a16="http://schemas.microsoft.com/office/drawing/2014/main" id="{194955ED-6335-4781-B3E9-0838571CBCE3}"/>
                </a:ext>
              </a:extLst>
            </p:cNvPr>
            <p:cNvSpPr/>
            <p:nvPr/>
          </p:nvSpPr>
          <p:spPr>
            <a:xfrm>
              <a:off x="8090324" y="4999701"/>
              <a:ext cx="287840" cy="289465"/>
            </a:xfrm>
            <a:prstGeom prst="flowChartMerg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F671D25-D9AA-4D83-82C9-C1477FF7EF36}"/>
              </a:ext>
            </a:extLst>
          </p:cNvPr>
          <p:cNvGrpSpPr/>
          <p:nvPr/>
        </p:nvGrpSpPr>
        <p:grpSpPr>
          <a:xfrm>
            <a:off x="4156173" y="3634439"/>
            <a:ext cx="2870406" cy="782436"/>
            <a:chOff x="8515736" y="3625495"/>
            <a:chExt cx="2227262" cy="782554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4C884A1C-0EE1-4DE9-B14B-BF27E2C9F6FE}"/>
                </a:ext>
              </a:extLst>
            </p:cNvPr>
            <p:cNvSpPr/>
            <p:nvPr/>
          </p:nvSpPr>
          <p:spPr>
            <a:xfrm>
              <a:off x="8515736" y="3907459"/>
              <a:ext cx="2227262" cy="5005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13E3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Unconscious Bias Training Pilot</a:t>
              </a:r>
            </a:p>
          </p:txBody>
        </p:sp>
        <p:sp>
          <p:nvSpPr>
            <p:cNvPr id="69" name="Flowchart: Merge 68">
              <a:extLst>
                <a:ext uri="{FF2B5EF4-FFF2-40B4-BE49-F238E27FC236}">
                  <a16:creationId xmlns:a16="http://schemas.microsoft.com/office/drawing/2014/main" id="{5195FF5C-B07E-4EF9-8BEE-592DD7F088CE}"/>
                </a:ext>
              </a:extLst>
            </p:cNvPr>
            <p:cNvSpPr/>
            <p:nvPr/>
          </p:nvSpPr>
          <p:spPr>
            <a:xfrm rot="10800000">
              <a:off x="9041845" y="3625495"/>
              <a:ext cx="435637" cy="273132"/>
            </a:xfrm>
            <a:prstGeom prst="flowChartMerg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E2191FD-D4BA-4785-9C4B-F8C762BF5C7F}"/>
              </a:ext>
            </a:extLst>
          </p:cNvPr>
          <p:cNvGrpSpPr/>
          <p:nvPr/>
        </p:nvGrpSpPr>
        <p:grpSpPr>
          <a:xfrm>
            <a:off x="590845" y="3644535"/>
            <a:ext cx="2490632" cy="1781488"/>
            <a:chOff x="9081582" y="3644535"/>
            <a:chExt cx="1976811" cy="1781488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8AA0B9D-2443-4125-A9F4-DE37055B9F1B}"/>
                </a:ext>
              </a:extLst>
            </p:cNvPr>
            <p:cNvGrpSpPr/>
            <p:nvPr/>
          </p:nvGrpSpPr>
          <p:grpSpPr>
            <a:xfrm>
              <a:off x="9081582" y="3644535"/>
              <a:ext cx="1968010" cy="1053142"/>
              <a:chOff x="9081582" y="3644535"/>
              <a:chExt cx="1968010" cy="1053142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5F356E6-354E-4BA0-9C1C-C04EA072D30A}"/>
                  </a:ext>
                </a:extLst>
              </p:cNvPr>
              <p:cNvSpPr/>
              <p:nvPr/>
            </p:nvSpPr>
            <p:spPr>
              <a:xfrm>
                <a:off x="9081582" y="3917667"/>
                <a:ext cx="1968010" cy="78001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Concept of ‘Talentism’ Introduced by new CHRO</a:t>
                </a:r>
              </a:p>
            </p:txBody>
          </p:sp>
          <p:sp>
            <p:nvSpPr>
              <p:cNvPr id="74" name="Flowchart: Merge 73">
                <a:extLst>
                  <a:ext uri="{FF2B5EF4-FFF2-40B4-BE49-F238E27FC236}">
                    <a16:creationId xmlns:a16="http://schemas.microsoft.com/office/drawing/2014/main" id="{A0C952F0-5F67-4EB9-9859-FE7C517F98FB}"/>
                  </a:ext>
                </a:extLst>
              </p:cNvPr>
              <p:cNvSpPr/>
              <p:nvPr/>
            </p:nvSpPr>
            <p:spPr>
              <a:xfrm rot="10800000">
                <a:off x="9561609" y="3644535"/>
                <a:ext cx="435637" cy="273132"/>
              </a:xfrm>
              <a:prstGeom prst="flowChartMerg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D0E7EB8E-19C4-4053-9EAC-0AE7D7F82B03}"/>
                </a:ext>
              </a:extLst>
            </p:cNvPr>
            <p:cNvSpPr/>
            <p:nvPr/>
          </p:nvSpPr>
          <p:spPr>
            <a:xfrm>
              <a:off x="9090382" y="4690364"/>
              <a:ext cx="1968011" cy="73565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13E3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Development of I&amp;D Strategy</a:t>
              </a: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005C31F-D008-4B26-8E37-7D8E47B2D480}"/>
              </a:ext>
            </a:extLst>
          </p:cNvPr>
          <p:cNvSpPr/>
          <p:nvPr/>
        </p:nvSpPr>
        <p:spPr>
          <a:xfrm>
            <a:off x="4133994" y="4416876"/>
            <a:ext cx="2870406" cy="794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3E3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Creation on Inclusion Moments in partnership with Emerging Leaders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1724543-E4A7-4201-8A43-52AF0A00652C}"/>
              </a:ext>
            </a:extLst>
          </p:cNvPr>
          <p:cNvSpPr/>
          <p:nvPr/>
        </p:nvSpPr>
        <p:spPr>
          <a:xfrm>
            <a:off x="5472332" y="1449944"/>
            <a:ext cx="3070132" cy="6074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3E3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Unconscious Bias Sessions offered as optional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04918E9-7DFF-491D-B896-E0143B0979D4}"/>
              </a:ext>
            </a:extLst>
          </p:cNvPr>
          <p:cNvSpPr/>
          <p:nvPr/>
        </p:nvSpPr>
        <p:spPr>
          <a:xfrm>
            <a:off x="8172714" y="5105400"/>
            <a:ext cx="3022801" cy="6125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3E3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 Pulse Survey – engagement and inclusion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7080998-6021-4988-84B4-99FEA158862D}"/>
              </a:ext>
            </a:extLst>
          </p:cNvPr>
          <p:cNvSpPr/>
          <p:nvPr/>
        </p:nvSpPr>
        <p:spPr>
          <a:xfrm>
            <a:off x="2153231" y="629823"/>
            <a:ext cx="2523886" cy="7417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3E3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 Engagement and Inclusion Survey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3D21D3A-3ACF-49AF-9B4C-A44CDA27D3A9}"/>
              </a:ext>
            </a:extLst>
          </p:cNvPr>
          <p:cNvSpPr/>
          <p:nvPr/>
        </p:nvSpPr>
        <p:spPr>
          <a:xfrm>
            <a:off x="9791529" y="749876"/>
            <a:ext cx="2341528" cy="5744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Maintaining engagement in the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Covid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era via ERGs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9950B66-396B-4868-B7A5-78748DF56F60}"/>
              </a:ext>
            </a:extLst>
          </p:cNvPr>
          <p:cNvSpPr/>
          <p:nvPr/>
        </p:nvSpPr>
        <p:spPr>
          <a:xfrm>
            <a:off x="5472332" y="782389"/>
            <a:ext cx="3022210" cy="6654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3E3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Stantec business objectives include Inspired, inclusive culture 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7BC023E-266C-46EB-BDC9-74E14D4AD427}"/>
              </a:ext>
            </a:extLst>
          </p:cNvPr>
          <p:cNvSpPr/>
          <p:nvPr/>
        </p:nvSpPr>
        <p:spPr>
          <a:xfrm>
            <a:off x="4133989" y="5181600"/>
            <a:ext cx="2870403" cy="6965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3E3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Expansion of  ERGs: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13E3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Pride@Stantec</a:t>
            </a:r>
            <a:r>
              <a:rPr lang="en-US" sz="1000" dirty="0">
                <a:solidFill>
                  <a:srgbClr val="413E3D"/>
                </a:solidFill>
                <a:latin typeface="Arial"/>
              </a:rPr>
              <a:t>, </a:t>
            </a:r>
            <a:r>
              <a:rPr lang="en-US" sz="1000" dirty="0" err="1">
                <a:solidFill>
                  <a:srgbClr val="413E3D"/>
                </a:solidFill>
                <a:latin typeface="Arial"/>
              </a:rPr>
              <a:t>LatinosInStantec</a:t>
            </a:r>
            <a:r>
              <a:rPr lang="en-US" sz="1000" dirty="0">
                <a:solidFill>
                  <a:srgbClr val="413E3D"/>
                </a:solidFill>
                <a:latin typeface="Arial"/>
              </a:rPr>
              <a:t>, Military, PWD, Asian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13E3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065BEA2-434C-4E4B-AFF8-9BFE21DB4D86}"/>
              </a:ext>
            </a:extLst>
          </p:cNvPr>
          <p:cNvSpPr/>
          <p:nvPr/>
        </p:nvSpPr>
        <p:spPr>
          <a:xfrm>
            <a:off x="565312" y="5426023"/>
            <a:ext cx="2530607" cy="6965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3E3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Establishment of first I&amp;D Council</a:t>
            </a:r>
          </a:p>
        </p:txBody>
      </p:sp>
    </p:spTree>
    <p:extLst>
      <p:ext uri="{BB962C8B-B14F-4D97-AF65-F5344CB8AC3E}">
        <p14:creationId xmlns:p14="http://schemas.microsoft.com/office/powerpoint/2010/main" val="374539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/>
          <p:cNvGrpSpPr>
            <a:grpSpLocks noChangeAspect="1"/>
          </p:cNvGrpSpPr>
          <p:nvPr/>
        </p:nvGrpSpPr>
        <p:grpSpPr>
          <a:xfrm rot="9120000">
            <a:off x="2117856" y="1601983"/>
            <a:ext cx="3657600" cy="3657600"/>
            <a:chOff x="644481" y="1619206"/>
            <a:chExt cx="4114800" cy="4114799"/>
          </a:xfrm>
          <a:effectLst/>
        </p:grpSpPr>
        <p:sp>
          <p:nvSpPr>
            <p:cNvPr id="5" name="Oval 4"/>
            <p:cNvSpPr/>
            <p:nvPr/>
          </p:nvSpPr>
          <p:spPr>
            <a:xfrm>
              <a:off x="644481" y="1619206"/>
              <a:ext cx="4114800" cy="4114799"/>
            </a:xfrm>
            <a:prstGeom prst="ellipse">
              <a:avLst/>
            </a:pr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73080" y="1847806"/>
              <a:ext cx="3657600" cy="36576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>
              <a:off x="873080" y="1847806"/>
              <a:ext cx="3657600" cy="3581401"/>
            </a:xfrm>
            <a:prstGeom prst="blockArc">
              <a:avLst>
                <a:gd name="adj1" fmla="val 14313255"/>
                <a:gd name="adj2" fmla="val 0"/>
                <a:gd name="adj3" fmla="val 25000"/>
              </a:avLst>
            </a:prstGeom>
            <a:solidFill>
              <a:srgbClr val="EEECE1">
                <a:lumMod val="50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744618" y="2717756"/>
              <a:ext cx="1920875" cy="1919287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1558880" y="2457406"/>
              <a:ext cx="2057400" cy="2138362"/>
              <a:chOff x="381000" y="4038600"/>
              <a:chExt cx="1182688" cy="1227226"/>
            </a:xfrm>
          </p:grpSpPr>
          <p:sp>
            <p:nvSpPr>
              <p:cNvPr id="14" name="Oval 82"/>
              <p:cNvSpPr>
                <a:spLocks noChangeArrowheads="1"/>
              </p:cNvSpPr>
              <p:nvPr/>
            </p:nvSpPr>
            <p:spPr bwMode="auto">
              <a:xfrm>
                <a:off x="381000" y="4038600"/>
                <a:ext cx="1094518" cy="1095375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70000"/>
                    </a:srgbClr>
                  </a:gs>
                  <a:gs pos="100000">
                    <a:srgbClr val="5E765E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Oval 80"/>
              <p:cNvSpPr>
                <a:spLocks noChangeArrowheads="1"/>
              </p:cNvSpPr>
              <p:nvPr/>
            </p:nvSpPr>
            <p:spPr bwMode="auto">
              <a:xfrm>
                <a:off x="512748" y="4214063"/>
                <a:ext cx="1049927" cy="1051763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Oval 81"/>
              <p:cNvSpPr>
                <a:spLocks noChangeArrowheads="1"/>
              </p:cNvSpPr>
              <p:nvPr/>
            </p:nvSpPr>
            <p:spPr bwMode="auto">
              <a:xfrm>
                <a:off x="517815" y="4198849"/>
                <a:ext cx="1045873" cy="104770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29999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Oval 83"/>
              <p:cNvSpPr>
                <a:spLocks noChangeArrowheads="1"/>
              </p:cNvSpPr>
              <p:nvPr/>
            </p:nvSpPr>
            <p:spPr bwMode="auto">
              <a:xfrm>
                <a:off x="643482" y="4257675"/>
                <a:ext cx="437807" cy="43815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0" name="Picture 3"/>
            <p:cNvPicPr preferRelativeResize="0">
              <a:picLocks noChangeArrowheads="1"/>
            </p:cNvPicPr>
            <p:nvPr/>
          </p:nvPicPr>
          <p:blipFill>
            <a:blip r:embed="rId2" cstate="email">
              <a:duotone>
                <a:prstClr val="black"/>
                <a:srgbClr val="4F81BD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 bwMode="auto">
            <a:xfrm>
              <a:off x="1606178" y="2675493"/>
              <a:ext cx="2194560" cy="1936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Block Arc 10"/>
            <p:cNvSpPr/>
            <p:nvPr/>
          </p:nvSpPr>
          <p:spPr>
            <a:xfrm rot="7169961">
              <a:off x="893719" y="1907766"/>
              <a:ext cx="3657600" cy="3581399"/>
            </a:xfrm>
            <a:prstGeom prst="blockArc">
              <a:avLst>
                <a:gd name="adj1" fmla="val 14362196"/>
                <a:gd name="adj2" fmla="val 0"/>
                <a:gd name="adj3" fmla="val 25000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 rot="14368604">
              <a:off x="830218" y="1896654"/>
              <a:ext cx="3657601" cy="3581399"/>
            </a:xfrm>
            <a:prstGeom prst="blockArc">
              <a:avLst>
                <a:gd name="adj1" fmla="val 14338966"/>
                <a:gd name="adj2" fmla="val 0"/>
                <a:gd name="adj3" fmla="val 25000"/>
              </a:avLst>
            </a:prstGeom>
            <a:solidFill>
              <a:srgbClr val="1F497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Oval 35"/>
            <p:cNvSpPr>
              <a:spLocks noChangeArrowheads="1"/>
            </p:cNvSpPr>
            <p:nvPr/>
          </p:nvSpPr>
          <p:spPr bwMode="auto">
            <a:xfrm>
              <a:off x="939879" y="1872257"/>
              <a:ext cx="3442138" cy="309097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1000"/>
                  </a:srgbClr>
                </a:gs>
                <a:gs pos="65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170142" y="3104500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</a:t>
            </a:r>
          </a:p>
          <a:p>
            <a:pPr defTabSz="457200">
              <a:defRPr/>
            </a:pPr>
            <a:r>
              <a:rPr lang="en-US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</a:t>
            </a:r>
          </a:p>
        </p:txBody>
      </p:sp>
      <p:sp>
        <p:nvSpPr>
          <p:cNvPr id="37" name="Ellipse 53"/>
          <p:cNvSpPr>
            <a:spLocks noChangeAspect="1"/>
          </p:cNvSpPr>
          <p:nvPr/>
        </p:nvSpPr>
        <p:spPr bwMode="auto">
          <a:xfrm rot="10800000">
            <a:off x="2062210" y="5108085"/>
            <a:ext cx="3892961" cy="54864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da-DK" sz="135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9855" y="2358077"/>
            <a:ext cx="367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Organizational Effectiveness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6389854" y="2947916"/>
            <a:ext cx="3677995" cy="1364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31095" y="2999020"/>
            <a:ext cx="288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Organizational Health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99797" y="3712508"/>
            <a:ext cx="3053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</a:rPr>
              <a:t>CULTURE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625522-B953-4DF4-8FCF-21A6953F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E86722-ACF3-4D07-8D90-ACC1650D5687}"/>
              </a:ext>
            </a:extLst>
          </p:cNvPr>
          <p:cNvSpPr txBox="1"/>
          <p:nvPr/>
        </p:nvSpPr>
        <p:spPr>
          <a:xfrm>
            <a:off x="2021006" y="200574"/>
            <a:ext cx="8149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4400" b="1" dirty="0">
                <a:solidFill>
                  <a:srgbClr val="FFC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Aligning Culture and Strategy</a:t>
            </a:r>
          </a:p>
        </p:txBody>
      </p:sp>
    </p:spTree>
    <p:extLst>
      <p:ext uri="{BB962C8B-B14F-4D97-AF65-F5344CB8AC3E}">
        <p14:creationId xmlns:p14="http://schemas.microsoft.com/office/powerpoint/2010/main" val="263866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/>
          <p:cNvGrpSpPr>
            <a:grpSpLocks noChangeAspect="1"/>
          </p:cNvGrpSpPr>
          <p:nvPr/>
        </p:nvGrpSpPr>
        <p:grpSpPr>
          <a:xfrm rot="9120000">
            <a:off x="4308321" y="1334424"/>
            <a:ext cx="3657600" cy="3657600"/>
            <a:chOff x="644481" y="1619206"/>
            <a:chExt cx="4114800" cy="4114799"/>
          </a:xfrm>
          <a:effectLst/>
        </p:grpSpPr>
        <p:sp>
          <p:nvSpPr>
            <p:cNvPr id="5" name="Oval 4"/>
            <p:cNvSpPr/>
            <p:nvPr/>
          </p:nvSpPr>
          <p:spPr>
            <a:xfrm>
              <a:off x="644481" y="1619206"/>
              <a:ext cx="4114800" cy="4114799"/>
            </a:xfrm>
            <a:prstGeom prst="ellipse">
              <a:avLst/>
            </a:pr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73080" y="1847806"/>
              <a:ext cx="3657600" cy="36576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>
              <a:off x="873080" y="1847806"/>
              <a:ext cx="3657600" cy="3581401"/>
            </a:xfrm>
            <a:prstGeom prst="blockArc">
              <a:avLst>
                <a:gd name="adj1" fmla="val 14313255"/>
                <a:gd name="adj2" fmla="val 0"/>
                <a:gd name="adj3" fmla="val 25000"/>
              </a:avLst>
            </a:prstGeom>
            <a:solidFill>
              <a:srgbClr val="EEECE1">
                <a:lumMod val="50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744618" y="2717756"/>
              <a:ext cx="1920875" cy="1919287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1558880" y="2457406"/>
              <a:ext cx="2057400" cy="2138362"/>
              <a:chOff x="381000" y="4038600"/>
              <a:chExt cx="1182688" cy="1227226"/>
            </a:xfrm>
          </p:grpSpPr>
          <p:sp>
            <p:nvSpPr>
              <p:cNvPr id="14" name="Oval 82"/>
              <p:cNvSpPr>
                <a:spLocks noChangeArrowheads="1"/>
              </p:cNvSpPr>
              <p:nvPr/>
            </p:nvSpPr>
            <p:spPr bwMode="auto">
              <a:xfrm>
                <a:off x="381000" y="4038600"/>
                <a:ext cx="1094518" cy="1095375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70000"/>
                    </a:srgbClr>
                  </a:gs>
                  <a:gs pos="100000">
                    <a:srgbClr val="5E765E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Oval 80"/>
              <p:cNvSpPr>
                <a:spLocks noChangeArrowheads="1"/>
              </p:cNvSpPr>
              <p:nvPr/>
            </p:nvSpPr>
            <p:spPr bwMode="auto">
              <a:xfrm>
                <a:off x="512748" y="4214063"/>
                <a:ext cx="1049927" cy="1051763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Oval 81"/>
              <p:cNvSpPr>
                <a:spLocks noChangeArrowheads="1"/>
              </p:cNvSpPr>
              <p:nvPr/>
            </p:nvSpPr>
            <p:spPr bwMode="auto">
              <a:xfrm>
                <a:off x="517815" y="4198849"/>
                <a:ext cx="1045873" cy="104770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29999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Oval 83"/>
              <p:cNvSpPr>
                <a:spLocks noChangeArrowheads="1"/>
              </p:cNvSpPr>
              <p:nvPr/>
            </p:nvSpPr>
            <p:spPr bwMode="auto">
              <a:xfrm>
                <a:off x="643482" y="4257675"/>
                <a:ext cx="437807" cy="43815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0" name="Picture 3"/>
            <p:cNvPicPr preferRelativeResize="0">
              <a:picLocks noChangeArrowheads="1"/>
            </p:cNvPicPr>
            <p:nvPr/>
          </p:nvPicPr>
          <p:blipFill>
            <a:blip r:embed="rId2" cstate="email">
              <a:duotone>
                <a:prstClr val="black"/>
                <a:srgbClr val="4F81BD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 bwMode="auto">
            <a:xfrm>
              <a:off x="1606178" y="2675493"/>
              <a:ext cx="2194560" cy="1936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Block Arc 10"/>
            <p:cNvSpPr/>
            <p:nvPr/>
          </p:nvSpPr>
          <p:spPr>
            <a:xfrm rot="7169961">
              <a:off x="893719" y="1907766"/>
              <a:ext cx="3657600" cy="3581399"/>
            </a:xfrm>
            <a:prstGeom prst="blockArc">
              <a:avLst>
                <a:gd name="adj1" fmla="val 14362196"/>
                <a:gd name="adj2" fmla="val 0"/>
                <a:gd name="adj3" fmla="val 25000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 rot="14368604">
              <a:off x="830218" y="1896654"/>
              <a:ext cx="3657601" cy="3581399"/>
            </a:xfrm>
            <a:prstGeom prst="blockArc">
              <a:avLst>
                <a:gd name="adj1" fmla="val 14338966"/>
                <a:gd name="adj2" fmla="val 0"/>
                <a:gd name="adj3" fmla="val 25000"/>
              </a:avLst>
            </a:prstGeom>
            <a:solidFill>
              <a:srgbClr val="1F497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Oval 35"/>
            <p:cNvSpPr>
              <a:spLocks noChangeArrowheads="1"/>
            </p:cNvSpPr>
            <p:nvPr/>
          </p:nvSpPr>
          <p:spPr bwMode="auto">
            <a:xfrm>
              <a:off x="939879" y="1872257"/>
              <a:ext cx="3442138" cy="309097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1000"/>
                  </a:srgbClr>
                </a:gs>
                <a:gs pos="65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45944" y="1380587"/>
            <a:ext cx="1828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2000" b="1" i="1" dirty="0">
                <a:solidFill>
                  <a:srgbClr val="ED7D31"/>
                </a:solidFill>
                <a:latin typeface="Calibri"/>
              </a:rPr>
              <a:t>Organizational</a:t>
            </a:r>
          </a:p>
          <a:p>
            <a:pPr defTabSz="457200">
              <a:defRPr/>
            </a:pPr>
            <a:r>
              <a:rPr lang="en-US" sz="2000" b="1" i="1" dirty="0">
                <a:solidFill>
                  <a:srgbClr val="ED7D31"/>
                </a:solidFill>
                <a:latin typeface="Calibri"/>
              </a:rPr>
              <a:t>Transformation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50944" y="2846009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</a:t>
            </a:r>
          </a:p>
          <a:p>
            <a:pPr defTabSz="457200">
              <a:defRPr/>
            </a:pPr>
            <a:r>
              <a:rPr lang="en-US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57781" y="317395"/>
            <a:ext cx="7279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2400" b="1" dirty="0">
                <a:solidFill>
                  <a:srgbClr val="FFC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Components of Organizational Performance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814709" y="1306632"/>
            <a:ext cx="1762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2000" b="1" i="1" dirty="0">
                <a:solidFill>
                  <a:srgbClr val="ED7D31"/>
                </a:solidFill>
                <a:latin typeface="Calibri"/>
              </a:rPr>
              <a:t>Organizational</a:t>
            </a:r>
          </a:p>
          <a:p>
            <a:pPr defTabSz="457200">
              <a:defRPr/>
            </a:pPr>
            <a:r>
              <a:rPr lang="en-US" sz="2000" b="1" i="1" dirty="0">
                <a:solidFill>
                  <a:srgbClr val="ED7D31"/>
                </a:solidFill>
                <a:latin typeface="Calibri"/>
              </a:rPr>
              <a:t>Strategy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13809" y="5677690"/>
            <a:ext cx="2618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2000" b="1" i="1" dirty="0">
                <a:solidFill>
                  <a:srgbClr val="ED7D31"/>
                </a:solidFill>
                <a:latin typeface="Calibri"/>
              </a:rPr>
              <a:t>Employee Engagement</a:t>
            </a:r>
          </a:p>
        </p:txBody>
      </p:sp>
      <p:sp>
        <p:nvSpPr>
          <p:cNvPr id="37" name="Ellipse 53"/>
          <p:cNvSpPr>
            <a:spLocks noChangeAspect="1"/>
          </p:cNvSpPr>
          <p:nvPr/>
        </p:nvSpPr>
        <p:spPr bwMode="auto">
          <a:xfrm rot="10800000">
            <a:off x="4205534" y="4739995"/>
            <a:ext cx="3892961" cy="54864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da-DK" sz="135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57172" y="1280705"/>
            <a:ext cx="162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/>
              </a:rPr>
              <a:t> </a:t>
            </a:r>
          </a:p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/>
              </a:rPr>
              <a:t>                 Leadership &amp; </a:t>
            </a:r>
          </a:p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/>
              </a:rPr>
              <a:t>          Management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20264" y="2137848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rgbClr val="002060"/>
                </a:solidFill>
                <a:latin typeface="Calibri"/>
              </a:rPr>
              <a:t>  Organizational </a:t>
            </a:r>
          </a:p>
          <a:p>
            <a:pPr>
              <a:defRPr/>
            </a:pPr>
            <a:r>
              <a:rPr lang="en-US" sz="1200" b="1" kern="0" dirty="0">
                <a:solidFill>
                  <a:srgbClr val="002060"/>
                </a:solidFill>
                <a:latin typeface="Calibri"/>
              </a:rPr>
              <a:t>         Structure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37893" y="2807259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rgbClr val="002060"/>
                </a:solidFill>
                <a:latin typeface="Calibri"/>
              </a:rPr>
              <a:t> Organizational </a:t>
            </a:r>
          </a:p>
          <a:p>
            <a:pPr>
              <a:defRPr/>
            </a:pPr>
            <a:r>
              <a:rPr lang="en-US" sz="1200" b="1" kern="0" dirty="0">
                <a:solidFill>
                  <a:srgbClr val="002060"/>
                </a:solidFill>
                <a:latin typeface="Calibri"/>
              </a:rPr>
              <a:t>               Climate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41862" y="3455756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rgbClr val="002060"/>
                </a:solidFill>
                <a:latin typeface="Calibri"/>
              </a:rPr>
              <a:t>     Organizational </a:t>
            </a:r>
          </a:p>
          <a:p>
            <a:pPr>
              <a:defRPr/>
            </a:pPr>
            <a:r>
              <a:rPr lang="en-US" sz="1200" b="1" kern="0" dirty="0">
                <a:solidFill>
                  <a:srgbClr val="002060"/>
                </a:solidFill>
                <a:latin typeface="Calibri"/>
              </a:rPr>
              <a:t>                     Culture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31988" y="1233601"/>
            <a:ext cx="1625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Aligned with</a:t>
            </a:r>
          </a:p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    Mission, Vision </a:t>
            </a:r>
          </a:p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           &amp; Values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24263" y="1911136"/>
            <a:ext cx="162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defTabSz="457200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       </a:t>
            </a: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Balanced</a:t>
            </a:r>
          </a:p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             Scorecard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35080" y="2415121"/>
            <a:ext cx="1625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sz="1200" b="1" dirty="0">
              <a:solidFill>
                <a:srgbClr val="002060"/>
              </a:solidFill>
              <a:latin typeface="Calibri" panose="020F0502020204030204"/>
            </a:endParaRPr>
          </a:p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           Role Clarity</a:t>
            </a:r>
          </a:p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              Performance</a:t>
            </a:r>
          </a:p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           Management</a:t>
            </a:r>
          </a:p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        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68252" y="3268924"/>
            <a:ext cx="2618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   </a:t>
            </a: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Aligned </a:t>
            </a:r>
          </a:p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       Systems, </a:t>
            </a:r>
          </a:p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   Process, Policy </a:t>
            </a:r>
          </a:p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&amp; Procedure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80855" y="4149090"/>
            <a:ext cx="1708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defTabSz="457200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  </a:t>
            </a: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Attract, Retain,    </a:t>
            </a:r>
          </a:p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  &amp; Develop</a:t>
            </a:r>
          </a:p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Diverse  Talent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36876" y="4744912"/>
            <a:ext cx="1625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defTabSz="457200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       </a:t>
            </a: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Cognitive </a:t>
            </a:r>
          </a:p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      Diversity is Leveraged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14686" y="4753635"/>
            <a:ext cx="1625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defTabSz="457200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     </a:t>
            </a: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Discretionary</a:t>
            </a:r>
          </a:p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              Effort is </a:t>
            </a:r>
          </a:p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                  Disbursed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62079" y="4335497"/>
            <a:ext cx="162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Creative, </a:t>
            </a:r>
          </a:p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     Innovative &amp; </a:t>
            </a:r>
          </a:p>
          <a:p>
            <a:pPr defTabSz="457200">
              <a:defRPr/>
            </a:pP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            Competitive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B13E7F-82B9-41B9-A2AB-1165B2CD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206FDC-230E-4C20-AFCD-7613512D72D1}"/>
              </a:ext>
            </a:extLst>
          </p:cNvPr>
          <p:cNvSpPr txBox="1"/>
          <p:nvPr/>
        </p:nvSpPr>
        <p:spPr>
          <a:xfrm>
            <a:off x="2253641" y="31459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3981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1" y="285750"/>
            <a:ext cx="11487150" cy="5133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5274" y="4342508"/>
            <a:ext cx="3686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Krissy Ager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Johnny Reyes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3661" y="589597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Please contact the AHRMA office for delivery.</a:t>
            </a:r>
          </a:p>
        </p:txBody>
      </p:sp>
    </p:spTree>
    <p:extLst>
      <p:ext uri="{BB962C8B-B14F-4D97-AF65-F5344CB8AC3E}">
        <p14:creationId xmlns:p14="http://schemas.microsoft.com/office/powerpoint/2010/main" val="386811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51" y="409903"/>
            <a:ext cx="11772242" cy="610258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dirty="0"/>
              <a:t>Ricardo Carlos (He/Him/His), SHRM-SCP, CPHR</a:t>
            </a:r>
            <a:br>
              <a:rPr lang="en-US" sz="2400" b="1" dirty="0"/>
            </a:br>
            <a:r>
              <a:rPr lang="en-US" sz="2400" dirty="0"/>
              <a:t>Director, Global Inclusion, Diversity and Engagement</a:t>
            </a:r>
            <a:br>
              <a:rPr lang="en-US" sz="2400" dirty="0"/>
            </a:br>
            <a:r>
              <a:rPr lang="en-US" sz="2400" dirty="0"/>
              <a:t>Direct:   (512) 469-5330</a:t>
            </a:r>
            <a:br>
              <a:rPr lang="en-US" sz="2400" dirty="0"/>
            </a:br>
            <a:r>
              <a:rPr lang="en-US" sz="2400" dirty="0"/>
              <a:t>Mobile:  (737) 300-5317</a:t>
            </a:r>
            <a:br>
              <a:rPr lang="en-US" sz="2400" b="1" dirty="0"/>
            </a:br>
            <a:r>
              <a:rPr lang="en-US" sz="2400" b="1" dirty="0">
                <a:hlinkClick r:id="rId2"/>
              </a:rPr>
              <a:t>Ricardo.Carlos@stantec.com</a:t>
            </a: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6" y="2514630"/>
            <a:ext cx="1928117" cy="512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551" y="3575154"/>
            <a:ext cx="114983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Anita F. Paige, Sr. Vice President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The Edge Advisory Group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Direct:  (913) 204-0602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  <a:hlinkClick r:id="rId4"/>
              </a:rPr>
              <a:t>Anita@theedgeadvisorygroup.com</a:t>
            </a:r>
            <a:endParaRPr lang="en-US" sz="2400" dirty="0">
              <a:latin typeface="+mj-lt"/>
            </a:endParaRP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2791"/>
          <a:stretch/>
        </p:blipFill>
        <p:spPr>
          <a:xfrm>
            <a:off x="381000" y="5210175"/>
            <a:ext cx="2705100" cy="1143000"/>
          </a:xfrm>
          <a:prstGeom prst="rect">
            <a:avLst/>
          </a:prstGeom>
        </p:spPr>
      </p:pic>
      <p:pic>
        <p:nvPicPr>
          <p:cNvPr id="1026" name="Picture 2" descr="https://austinhumanresource.org/resources/Pictures/AHRMA%20Logos/AHRMA%20logo%20-%20fu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4" y="2300286"/>
            <a:ext cx="4657725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555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522</Words>
  <Application>Microsoft Office PowerPoint</Application>
  <PresentationFormat>Widescreen</PresentationFormat>
  <Paragraphs>108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Ricardo Carlos (He/Him/His), SHRM-SCP, CPHR Director, Global Inclusion, Diversity and Engagement Direct:   (512) 469-5330 Mobile:  (737) 300-5317 Ricardo.Carlos@stantec.com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Ricardo Carlos, SHRM-CP, CPHR Director, Global Inclusion, Diversity and Engagement Direct:   (512) 469-5330 Mobile:  (737) 300-5317 Ricardo.Carlos@stantec.com     Anita Page, Sr. Vice President The Edge Advisory Group Direct:  (</dc:title>
  <dc:creator>Billie Wright</dc:creator>
  <cp:lastModifiedBy>DENA CULPEPPER</cp:lastModifiedBy>
  <cp:revision>17</cp:revision>
  <dcterms:created xsi:type="dcterms:W3CDTF">2020-09-27T16:14:55Z</dcterms:created>
  <dcterms:modified xsi:type="dcterms:W3CDTF">2020-09-30T21:31:53Z</dcterms:modified>
</cp:coreProperties>
</file>